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8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Poppins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Lato Light"/>
      <p:regular r:id="rId73"/>
      <p:bold r:id="rId74"/>
      <p:italic r:id="rId75"/>
      <p:boldItalic r:id="rId76"/>
    </p:embeddedFont>
    <p:embeddedFont>
      <p:font typeface="Instrument Sans"/>
      <p:regular r:id="rId77"/>
      <p:bold r:id="rId78"/>
      <p:italic r:id="rId79"/>
      <p:boldItalic r:id="rId80"/>
    </p:embeddedFont>
    <p:embeddedFont>
      <p:font typeface="Poppins Medium"/>
      <p:regular r:id="rId81"/>
      <p:bold r:id="rId82"/>
      <p:italic r:id="rId83"/>
      <p:boldItalic r:id="rId84"/>
    </p:embeddedFont>
    <p:embeddedFont>
      <p:font typeface="Poppins SemiBold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89" roundtripDataSignature="AMtx7mh0ftNhGg09u4zZvw40D40bvHaO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PoppinsMedium-boldItalic.fntdata"/><Relationship Id="rId83" Type="http://schemas.openxmlformats.org/officeDocument/2006/relationships/font" Target="fonts/PoppinsMedium-italic.fntdata"/><Relationship Id="rId42" Type="http://schemas.openxmlformats.org/officeDocument/2006/relationships/slide" Target="slides/slide35.xml"/><Relationship Id="rId86" Type="http://schemas.openxmlformats.org/officeDocument/2006/relationships/font" Target="fonts/PoppinsSemiBold-bold.fntdata"/><Relationship Id="rId41" Type="http://schemas.openxmlformats.org/officeDocument/2006/relationships/slide" Target="slides/slide34.xml"/><Relationship Id="rId85" Type="http://schemas.openxmlformats.org/officeDocument/2006/relationships/font" Target="fonts/PoppinsSemiBold-regular.fntdata"/><Relationship Id="rId44" Type="http://schemas.openxmlformats.org/officeDocument/2006/relationships/slide" Target="slides/slide37.xml"/><Relationship Id="rId88" Type="http://schemas.openxmlformats.org/officeDocument/2006/relationships/font" Target="fonts/PoppinsSemiBold-boldItalic.fntdata"/><Relationship Id="rId43" Type="http://schemas.openxmlformats.org/officeDocument/2006/relationships/slide" Target="slides/slide36.xml"/><Relationship Id="rId87" Type="http://schemas.openxmlformats.org/officeDocument/2006/relationships/font" Target="fonts/PoppinsSemiBold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customschemas.google.com/relationships/presentationmetadata" Target="metadata"/><Relationship Id="rId80" Type="http://schemas.openxmlformats.org/officeDocument/2006/relationships/font" Target="fonts/InstrumentSans-boldItalic.fntdata"/><Relationship Id="rId82" Type="http://schemas.openxmlformats.org/officeDocument/2006/relationships/font" Target="fonts/PoppinsMedium-bold.fntdata"/><Relationship Id="rId81" Type="http://schemas.openxmlformats.org/officeDocument/2006/relationships/font" Target="fonts/Poppi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Light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4.xml"/><Relationship Id="rId75" Type="http://schemas.openxmlformats.org/officeDocument/2006/relationships/font" Target="fonts/LatoLight-italic.fntdata"/><Relationship Id="rId30" Type="http://schemas.openxmlformats.org/officeDocument/2006/relationships/slide" Target="slides/slide23.xml"/><Relationship Id="rId74" Type="http://schemas.openxmlformats.org/officeDocument/2006/relationships/font" Target="fonts/LatoLight-bold.fntdata"/><Relationship Id="rId33" Type="http://schemas.openxmlformats.org/officeDocument/2006/relationships/slide" Target="slides/slide26.xml"/><Relationship Id="rId77" Type="http://schemas.openxmlformats.org/officeDocument/2006/relationships/font" Target="fonts/InstrumentSans-regular.fntdata"/><Relationship Id="rId32" Type="http://schemas.openxmlformats.org/officeDocument/2006/relationships/slide" Target="slides/slide25.xml"/><Relationship Id="rId76" Type="http://schemas.openxmlformats.org/officeDocument/2006/relationships/font" Target="fonts/LatoLight-boldItalic.fntdata"/><Relationship Id="rId35" Type="http://schemas.openxmlformats.org/officeDocument/2006/relationships/slide" Target="slides/slide28.xml"/><Relationship Id="rId79" Type="http://schemas.openxmlformats.org/officeDocument/2006/relationships/font" Target="fonts/InstrumentSans-italic.fntdata"/><Relationship Id="rId34" Type="http://schemas.openxmlformats.org/officeDocument/2006/relationships/slide" Target="slides/slide27.xml"/><Relationship Id="rId78" Type="http://schemas.openxmlformats.org/officeDocument/2006/relationships/font" Target="fonts/InstrumentSans-bold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.fntdata"/><Relationship Id="rId21" Type="http://schemas.openxmlformats.org/officeDocument/2006/relationships/slide" Target="slides/slide14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7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8641e333e9_1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38641e333e9_1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8641e333e9_1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38641e333e9_1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8641e333e9_1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38641e333e9_1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8641e333e9_1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38641e333e9_1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8641e333e9_1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38641e333e9_1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8641e333e9_1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38641e333e9_1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8641e333e9_1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38641e333e9_1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8641e333e9_1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38641e333e9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8641e333e9_1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38641e333e9_1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8641e333e9_1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38641e333e9_1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8641e333e9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38641e333e9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8641e333e9_1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38641e333e9_1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8641e333e9_1_1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g38641e333e9_1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8641e333e9_1_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38641e333e9_1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8641e333e9_1_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8641e333e9_1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8641e333e9_1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38641e333e9_1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8641e333e9_1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38641e333e9_1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8641e333e9_1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38641e333e9_1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8641e333e9_1_1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38641e333e9_1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8641e333e9_1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38641e333e9_1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8641e333e9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38641e333e9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8641e333e9_1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38641e333e9_1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8641e333e9_1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38641e333e9_1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8641e333e9_1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38641e333e9_1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8641e333e9_1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38641e333e9_1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8641e333e9_1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38641e333e9_1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8641e333e9_1_1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g38641e333e9_1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8641e333e9_1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38641e333e9_1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8641e333e9_1_1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g38641e333e9_1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8641e333e9_1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38641e333e9_1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8641e333e9_1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38641e333e9_1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8641e333e9_1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8641e333e9_1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9cbb396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39cbb396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8641e333e9_1_2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38641e333e9_1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8641e333e9_1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38641e333e9_1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8641e333e9_1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38641e333e9_1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8641e333e9_1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38641e333e9_1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8641e333e9_1_2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8641e333e9_1_2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8641e333e9_1_2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38641e333e9_1_2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8641e333e9_1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38641e333e9_1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8641e333e9_1_2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38641e333e9_1_2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8641e333e9_1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38641e333e9_1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8641e333e9_1_2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g38641e333e9_1_2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8641e333e9_1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38641e333e9_1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8641e333e9_1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g38641e333e9_1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8641e333e9_1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38641e333e9_1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8641e333e9_1_2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38641e333e9_1_2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8641e333e9_1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g38641e333e9_1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8641e333e9_1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38641e333e9_1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8641e333e9_1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38641e333e9_1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8641e333e9_1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38641e333e9_1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8641e333e9_1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38641e333e9_1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3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23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3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3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23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23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3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3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3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3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3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3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3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3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23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23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3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29" name="Google Shape;129;p3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3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3" name="Google Shape;133;p3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47" name="Google Shape;147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3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3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1" name="Google Shape;161;p3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69" name="Google Shape;169;p3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3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3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2" name="Google Shape;172;p3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6" name="Google Shape;176;p3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3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35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0" name="Google Shape;190;p36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6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6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6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6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8" name="Google Shape;208;p37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7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7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7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7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7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7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7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7" name="Google Shape;217;p3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37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8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8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8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8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8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39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9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40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0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40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41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41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41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41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1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41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1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" name="Google Shape;36;p24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24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" name="Google Shape;38;p24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" name="Google Shape;39;p24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24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4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2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42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2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42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42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42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42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42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3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4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44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4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44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44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44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45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45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4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45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45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45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5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45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45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5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6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46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46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46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46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46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46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46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7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4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47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47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47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47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47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47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47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47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8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48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48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48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48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48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48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48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48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48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48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48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48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48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48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48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4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48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9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9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9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49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49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49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49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4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4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49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49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49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49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0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50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0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0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50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50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0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0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0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0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50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50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5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5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50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0" name="Google Shape;50;p25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5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2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4" name="Google Shape;54;p2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2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2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2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" name="Google Shape;58;p25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2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2" name="Google Shape;62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2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6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6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6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6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6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6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6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6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6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6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6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6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6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6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6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6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6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6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6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6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6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6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6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6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6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6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6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6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6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6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7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7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7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2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7" name="Google Shape;67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8641e333e9_1_196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g38641e333e9_1_196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26" name="Google Shape;526;g38641e333e9_1_196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38641e333e9_1_196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38641e333e9_1_196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38641e333e9_1_196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g38641e333e9_1_196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1" name="Google Shape;531;g38641e333e9_1_196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32" name="Google Shape;532;g38641e333e9_1_19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g38641e333e9_1_197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35" name="Google Shape;535;g38641e333e9_1_197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38641e333e9_1_197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38641e333e9_1_197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38641e333e9_1_197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38641e333e9_1_197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38641e333e9_1_197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38641e333e9_1_197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38641e333e9_1_197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38641e333e9_1_197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38641e333e9_1_197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38641e333e9_1_197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38641e333e9_1_197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38641e333e9_1_197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38641e333e9_1_197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38641e333e9_1_197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38641e333e9_1_197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38641e333e9_1_197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38641e333e9_1_197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g38641e333e9_1_197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g38641e333e9_1_19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g38641e333e9_1_19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57" name="Google Shape;557;g38641e333e9_1_199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38641e333e9_1_199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g38641e333e9_1_19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0" name="Google Shape;560;g38641e333e9_1_199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1" name="Google Shape;561;g38641e333e9_1_19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g38641e333e9_1_200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64" name="Google Shape;564;g38641e333e9_1_200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38641e333e9_1_200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g38641e333e9_1_20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7" name="Google Shape;567;g38641e333e9_1_200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8" name="Google Shape;568;g38641e333e9_1_200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9" name="Google Shape;569;g38641e333e9_1_20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g38641e333e9_1_201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72" name="Google Shape;572;g38641e333e9_1_201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38641e333e9_1_201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g38641e333e9_1_20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5" name="Google Shape;575;g38641e333e9_1_20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38641e333e9_1_20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78" name="Google Shape;578;g38641e333e9_1_20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8641e333e9_1_20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g38641e333e9_1_20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1" name="Google Shape;581;g38641e333e9_1_201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2" name="Google Shape;582;g38641e333e9_1_20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g38641e333e9_1_20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585" name="Google Shape;585;g38641e333e9_1_20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38641e333e9_1_20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38641e333e9_1_20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8641e333e9_1_20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38641e333e9_1_20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38641e333e9_1_20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8641e333e9_1_20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8641e333e9_1_20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8641e333e9_1_20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8641e333e9_1_20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38641e333e9_1_20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8641e333e9_1_20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8641e333e9_1_20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38641e333e9_1_20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38641e333e9_1_20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38641e333e9_1_20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38641e333e9_1_20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38641e333e9_1_20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g38641e333e9_1_20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4" name="Google Shape;604;g38641e333e9_1_20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g38641e333e9_1_204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7" name="Google Shape;607;g38641e333e9_1_20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38641e333e9_1_204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g38641e333e9_1_204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0" name="Google Shape;610;g38641e333e9_1_204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11" name="Google Shape;611;g38641e333e9_1_204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2" name="Google Shape;612;g38641e333e9_1_20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g38641e333e9_1_205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615" name="Google Shape;615;g38641e333e9_1_205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38641e333e9_1_205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g38641e333e9_1_205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18" name="Google Shape;618;g38641e333e9_1_20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g38641e333e9_1_206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21" name="Google Shape;621;g38641e333e9_1_206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38641e333e9_1_206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38641e333e9_1_206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38641e333e9_1_206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38641e333e9_1_206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38641e333e9_1_206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38641e333e9_1_206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38641e333e9_1_206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38641e333e9_1_206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38641e333e9_1_206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38641e333e9_1_206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38641e333e9_1_206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38641e333e9_1_206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38641e333e9_1_206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38641e333e9_1_20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38641e333e9_1_20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38641e333e9_1_206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38641e333e9_1_206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g38641e333e9_1_206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40" name="Google Shape;640;g38641e333e9_1_206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1" name="Google Shape;641;g38641e333e9_1_20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2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73" name="Google Shape;73;p28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74" name="Google Shape;74;p28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28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28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8641e333e9_1_20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38641e333e9_1_2085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38641e333e9_1_2085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7" name="Google Shape;647;g38641e333e9_1_2085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38641e333e9_1_2085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g38641e333e9_1_20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g38641e333e9_1_2085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651" name="Google Shape;651;g38641e333e9_1_2085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652" name="Google Shape;652;g38641e333e9_1_2085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3" name="Google Shape;653;g38641e333e9_1_208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Google Shape;654;g38641e333e9_1_2085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Google Shape;655;g38641e333e9_1_2085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g38641e333e9_1_2085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g38641e333e9_1_2085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8" name="Google Shape;658;g38641e333e9_1_2085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9" name="Google Shape;659;g38641e333e9_1_2085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0" name="Google Shape;660;g38641e333e9_1_208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1" name="Google Shape;661;g38641e333e9_1_208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2" name="Google Shape;662;g38641e333e9_1_2085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3" name="Google Shape;663;g38641e333e9_1_2085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38641e333e9_1_2085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8641e333e9_1_210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7" name="Google Shape;667;g38641e333e9_1_210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8" name="Google Shape;668;g38641e333e9_1_210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9" name="Google Shape;669;g38641e333e9_1_210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0" name="Google Shape;670;g38641e333e9_1_210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1" name="Google Shape;671;g38641e333e9_1_210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2" name="Google Shape;672;g38641e333e9_1_210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3" name="Google Shape;673;g38641e333e9_1_210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4" name="Google Shape;674;g38641e333e9_1_210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5" name="Google Shape;675;g38641e333e9_1_210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6" name="Google Shape;676;g38641e333e9_1_210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7" name="Google Shape;677;g38641e333e9_1_210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8" name="Google Shape;678;g38641e333e9_1_210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9" name="Google Shape;679;g38641e333e9_1_210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g38641e333e9_1_210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g38641e333e9_1_210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38641e333e9_1_2123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684" name="Google Shape;684;g38641e333e9_1_2123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685" name="Google Shape;685;g38641e333e9_1_2123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86" name="Google Shape;686;g38641e333e9_1_21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g38641e333e9_1_2123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88" name="Google Shape;688;g38641e333e9_1_2123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9" name="Google Shape;689;g38641e333e9_1_212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g38641e333e9_1_212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g38641e333e9_1_2123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2" name="Google Shape;692;g38641e333e9_1_2123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8641e333e9_1_2478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8641e333e9_1_2478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0" name="Google Shape;700;g38641e333e9_1_2478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g38641e333e9_1_2478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g38641e333e9_1_24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g38641e333e9_1_2478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704" name="Google Shape;704;g38641e333e9_1_2478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705" name="Google Shape;705;g38641e333e9_1_2478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6" name="Google Shape;706;g38641e333e9_1_2478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7" name="Google Shape;707;g38641e333e9_1_2478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8" name="Google Shape;708;g38641e333e9_1_2478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9" name="Google Shape;709;g38641e333e9_1_2478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0" name="Google Shape;710;g38641e333e9_1_2478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g38641e333e9_1_2478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g38641e333e9_1_2478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3" name="Google Shape;713;g38641e333e9_1_247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4" name="Google Shape;714;g38641e333e9_1_247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5" name="Google Shape;715;g38641e333e9_1_2478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6" name="Google Shape;716;g38641e333e9_1_2478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g38641e333e9_1_2478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g38641e333e9_1_2499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20" name="Google Shape;720;g38641e333e9_1_2499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g38641e333e9_1_2499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22" name="Google Shape;722;g38641e333e9_1_24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3" name="Google Shape;723;g38641e333e9_1_249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724" name="Google Shape;724;g38641e333e9_1_2499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" name="Google Shape;725;g38641e333e9_1_249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g38641e333e9_1_249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" name="Google Shape;727;g38641e333e9_1_2499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8" name="Google Shape;728;g38641e333e9_1_2499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8641e333e9_1_25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g38641e333e9_1_2510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732" name="Google Shape;732;g38641e333e9_1_251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8641e333e9_1_251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38641e333e9_1_251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38641e333e9_1_251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g38641e333e9_1_251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7" name="Google Shape;737;g38641e333e9_1_251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38" name="Google Shape;738;g38641e333e9_1_2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g38641e333e9_1_25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41" name="Google Shape;741;g38641e333e9_1_25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38641e333e9_1_25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38641e333e9_1_25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38641e333e9_1_25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38641e333e9_1_25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38641e333e9_1_25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8641e333e9_1_25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38641e333e9_1_25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38641e333e9_1_25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38641e333e9_1_25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38641e333e9_1_25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8641e333e9_1_25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38641e333e9_1_25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38641e333e9_1_25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38641e333e9_1_25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38641e333e9_1_25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38641e333e9_1_25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38641e333e9_1_25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g38641e333e9_1_25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g38641e333e9_1_25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g38641e333e9_1_25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63" name="Google Shape;763;g38641e333e9_1_25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8641e333e9_1_25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38641e333e9_1_25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6" name="Google Shape;766;g38641e333e9_1_25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7" name="Google Shape;767;g38641e333e9_1_25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g38641e333e9_1_254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70" name="Google Shape;770;g38641e333e9_1_254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38641e333e9_1_254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g38641e333e9_1_25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3" name="Google Shape;773;g38641e333e9_1_254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4" name="Google Shape;774;g38641e333e9_1_25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5" name="Google Shape;775;g38641e333e9_1_2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9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2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3" name="Google Shape;83;p2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2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29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" name="Google Shape;86;p29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g38641e333e9_1_255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78" name="Google Shape;778;g38641e333e9_1_25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8641e333e9_1_25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g38641e333e9_1_25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1" name="Google Shape;781;g38641e333e9_1_25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g38641e333e9_1_256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84" name="Google Shape;784;g38641e333e9_1_256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8641e333e9_1_25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g38641e333e9_1_256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7" name="Google Shape;787;g38641e333e9_1_256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8" name="Google Shape;788;g38641e333e9_1_25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g38641e333e9_1_25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91" name="Google Shape;791;g38641e333e9_1_257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38641e333e9_1_257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38641e333e9_1_257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8641e333e9_1_257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38641e333e9_1_257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38641e333e9_1_257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38641e333e9_1_257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38641e333e9_1_257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38641e333e9_1_257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38641e333e9_1_257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38641e333e9_1_257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38641e333e9_1_257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38641e333e9_1_257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38641e333e9_1_257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38641e333e9_1_257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38641e333e9_1_257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38641e333e9_1_257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8641e333e9_1_257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g38641e333e9_1_257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0" name="Google Shape;810;g38641e333e9_1_25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g38641e333e9_1_259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13" name="Google Shape;813;g38641e333e9_1_259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38641e333e9_1_259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g38641e333e9_1_259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6" name="Google Shape;816;g38641e333e9_1_259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17" name="Google Shape;817;g38641e333e9_1_259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8" name="Google Shape;818;g38641e333e9_1_25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g38641e333e9_1_26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821" name="Google Shape;821;g38641e333e9_1_260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38641e333e9_1_260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g38641e333e9_1_260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24" name="Google Shape;824;g38641e333e9_1_26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g38641e333e9_1_26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27" name="Google Shape;827;g38641e333e9_1_260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38641e333e9_1_260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38641e333e9_1_260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38641e333e9_1_260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8641e333e9_1_260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38641e333e9_1_260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38641e333e9_1_260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38641e333e9_1_260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38641e333e9_1_260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8641e333e9_1_260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38641e333e9_1_260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8641e333e9_1_260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38641e333e9_1_260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38641e333e9_1_260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38641e333e9_1_260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38641e333e9_1_260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38641e333e9_1_260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38641e333e9_1_260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g38641e333e9_1_260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46" name="Google Shape;846;g38641e333e9_1_260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7" name="Google Shape;847;g38641e333e9_1_26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8641e333e9_1_26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8641e333e9_1_2631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2" name="Google Shape;852;g38641e333e9_1_2631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3" name="Google Shape;853;g38641e333e9_1_2631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4" name="Google Shape;854;g38641e333e9_1_2631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5" name="Google Shape;855;g38641e333e9_1_2631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6" name="Google Shape;856;g38641e333e9_1_2631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7" name="Google Shape;857;g38641e333e9_1_2631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8" name="Google Shape;858;g38641e333e9_1_2631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g38641e333e9_1_2631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0" name="Google Shape;860;g38641e333e9_1_2631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8641e333e9_1_2631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2" name="Google Shape;862;g38641e333e9_1_2631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3" name="Google Shape;863;g38641e333e9_1_2631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4" name="Google Shape;864;g38641e333e9_1_26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g38641e333e9_1_26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6" name="Google Shape;866;g38641e333e9_1_263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9" name="Google Shape;89;p30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30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0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3" name="Google Shape;93;p30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94" name="Google Shape;94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31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31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" name="Google Shape;100;p31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1" name="Google Shape;101;p31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" name="Google Shape;104;p31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05" name="Google Shape;105;p31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31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31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31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31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31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31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31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3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3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31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31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31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31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" name="Google Shape;119;p31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8641e333e9_1_19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1" name="Google Shape;521;g38641e333e9_1_19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2" name="Google Shape;522;g38641e333e9_1_19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8641e333e9_1_2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5" name="Google Shape;695;g38641e333e9_1_24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96" name="Google Shape;696;g38641e333e9_1_2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34.png"/><Relationship Id="rId11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Relationship Id="rId5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1" r="16898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"/>
          <p:cNvSpPr txBox="1"/>
          <p:nvPr>
            <p:ph type="title"/>
          </p:nvPr>
        </p:nvSpPr>
        <p:spPr>
          <a:xfrm>
            <a:off x="0" y="540200"/>
            <a:ext cx="73806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Basics of Algorithmization and Program</a:t>
            </a:r>
            <a:endParaRPr/>
          </a:p>
        </p:txBody>
      </p:sp>
      <p:sp>
        <p:nvSpPr>
          <p:cNvPr id="873" name="Google Shape;873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71" l="25381" r="42469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8641e333e9_1_17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g38641e333e9_1_1780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- 0003</a:t>
            </a:r>
            <a:endParaRPr sz="3300"/>
          </a:p>
        </p:txBody>
      </p:sp>
      <p:sp>
        <p:nvSpPr>
          <p:cNvPr id="948" name="Google Shape;948;g38641e333e9_1_1780"/>
          <p:cNvSpPr txBox="1"/>
          <p:nvPr>
            <p:ph idx="4294967295" type="title"/>
          </p:nvPr>
        </p:nvSpPr>
        <p:spPr>
          <a:xfrm>
            <a:off x="284550" y="1492300"/>
            <a:ext cx="746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0003 - Even or Odd – </a:t>
            </a:r>
            <a:r>
              <a:rPr lang="en" sz="1900"/>
              <a:t>Check if a number is even or odd.</a:t>
            </a:r>
            <a:endParaRPr sz="1900"/>
          </a:p>
        </p:txBody>
      </p:sp>
      <p:pic>
        <p:nvPicPr>
          <p:cNvPr id="949" name="Google Shape;949;g38641e333e9_1_1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50" y="2135075"/>
            <a:ext cx="5150050" cy="22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8641e333e9_1_17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5" name="Google Shape;955;g38641e333e9_1_1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58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8641e333e9_1_179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g38641e333e9_1_1792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- 0004</a:t>
            </a:r>
            <a:endParaRPr sz="3300"/>
          </a:p>
        </p:txBody>
      </p:sp>
      <p:sp>
        <p:nvSpPr>
          <p:cNvPr id="962" name="Google Shape;962;g38641e333e9_1_1792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0004 - No cane -</a:t>
            </a:r>
            <a:r>
              <a:rPr lang="en" sz="1900"/>
              <a:t> Swap 2 numbers without 3rd variable (no temp variable)</a:t>
            </a:r>
            <a:endParaRPr sz="1900"/>
          </a:p>
        </p:txBody>
      </p:sp>
      <p:pic>
        <p:nvPicPr>
          <p:cNvPr id="963" name="Google Shape;963;g38641e333e9_1_1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57" y="2507025"/>
            <a:ext cx="5372575" cy="180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8641e333e9_1_17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9" name="Google Shape;969;g38641e333e9_1_1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75" y="175200"/>
            <a:ext cx="8527250" cy="4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8641e333e9_1_18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g38641e333e9_1_1804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- 0005</a:t>
            </a:r>
            <a:endParaRPr sz="3300"/>
          </a:p>
        </p:txBody>
      </p:sp>
      <p:sp>
        <p:nvSpPr>
          <p:cNvPr id="976" name="Google Shape;976;g38641e333e9_1_1804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0005 - Digit counter -</a:t>
            </a:r>
            <a:r>
              <a:rPr lang="en" sz="1900"/>
              <a:t> count digits in a number (how many digits are in a given integer)</a:t>
            </a:r>
            <a:endParaRPr sz="1900"/>
          </a:p>
        </p:txBody>
      </p:sp>
      <p:pic>
        <p:nvPicPr>
          <p:cNvPr id="977" name="Google Shape;977;g38641e333e9_1_1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50" y="2571750"/>
            <a:ext cx="5125600" cy="16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8641e333e9_1_18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3" name="Google Shape;983;g38641e333e9_1_1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725"/>
            <a:ext cx="9144001" cy="441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8641e333e9_1_18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g38641e333e9_1_1816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- 0006</a:t>
            </a:r>
            <a:endParaRPr sz="3300"/>
          </a:p>
        </p:txBody>
      </p:sp>
      <p:sp>
        <p:nvSpPr>
          <p:cNvPr id="990" name="Google Shape;990;g38641e333e9_1_1816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0006 - Reverse a String </a:t>
            </a:r>
            <a:r>
              <a:rPr lang="en" sz="1900"/>
              <a:t>- take a word as input and prints it reversed.</a:t>
            </a:r>
            <a:endParaRPr sz="1900"/>
          </a:p>
        </p:txBody>
      </p:sp>
      <p:pic>
        <p:nvPicPr>
          <p:cNvPr id="991" name="Google Shape;991;g38641e333e9_1_1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13" y="2571750"/>
            <a:ext cx="5419675" cy="16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8641e333e9_1_18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7" name="Google Shape;997;g38641e333e9_1_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550"/>
            <a:ext cx="9144000" cy="439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8641e333e9_1_18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g38641e333e9_1_1828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- 0007</a:t>
            </a:r>
            <a:endParaRPr sz="3300"/>
          </a:p>
        </p:txBody>
      </p:sp>
      <p:sp>
        <p:nvSpPr>
          <p:cNvPr id="1004" name="Google Shape;1004;g38641e333e9_1_1828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0007 - Sum of Digits -</a:t>
            </a:r>
            <a:r>
              <a:rPr lang="en" sz="1900"/>
              <a:t> find the sum of digits of a given number</a:t>
            </a:r>
            <a:endParaRPr sz="1900"/>
          </a:p>
        </p:txBody>
      </p:sp>
      <p:pic>
        <p:nvPicPr>
          <p:cNvPr id="1005" name="Google Shape;1005;g38641e333e9_1_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50" y="2408200"/>
            <a:ext cx="4828800" cy="17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8641e333e9_1_18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g38641e333e9_1_1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350"/>
            <a:ext cx="9144000" cy="41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8641e333e9_1_1729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10" r="16903" t="0"/>
          <a:stretch/>
        </p:blipFill>
        <p:spPr>
          <a:xfrm>
            <a:off x="6494950" y="2571750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38641e333e9_1_1729"/>
          <p:cNvSpPr txBox="1"/>
          <p:nvPr>
            <p:ph type="title"/>
          </p:nvPr>
        </p:nvSpPr>
        <p:spPr>
          <a:xfrm>
            <a:off x="128875" y="1261525"/>
            <a:ext cx="6366000" cy="380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/>
              <a:t>           JAVA</a:t>
            </a:r>
            <a:br>
              <a:rPr b="1" lang="en"/>
            </a:br>
            <a:endParaRPr sz="2600"/>
          </a:p>
        </p:txBody>
      </p:sp>
      <p:sp>
        <p:nvSpPr>
          <p:cNvPr id="883" name="Google Shape;883;g38641e333e9_1_17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4" name="Google Shape;884;g38641e333e9_1_1729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71" l="25384" r="42467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38641e333e9_1_1729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38641e333e9_1_1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25" y="2395247"/>
            <a:ext cx="946904" cy="12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38641e333e9_1_17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152" y="113443"/>
            <a:ext cx="1107900" cy="11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38641e333e9_1_17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775" y="0"/>
            <a:ext cx="1261524" cy="12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38641e333e9_1_17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6201" y="219250"/>
            <a:ext cx="1107900" cy="67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38641e333e9_1_17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5577" y="-221395"/>
            <a:ext cx="1878825" cy="18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38641e333e9_1_17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7447" y="69946"/>
            <a:ext cx="1171475" cy="1121623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38641e333e9_1_1729"/>
          <p:cNvSpPr txBox="1"/>
          <p:nvPr>
            <p:ph type="title"/>
          </p:nvPr>
        </p:nvSpPr>
        <p:spPr>
          <a:xfrm>
            <a:off x="290275" y="1541588"/>
            <a:ext cx="60432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2500"/>
              <a:t>Revision: from basics to advanced</a:t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8641e333e9_1_18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7" name="Google Shape;1017;g38641e333e9_1_1840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- 0008</a:t>
            </a:r>
            <a:endParaRPr sz="3300"/>
          </a:p>
        </p:txBody>
      </p:sp>
      <p:sp>
        <p:nvSpPr>
          <p:cNvPr id="1018" name="Google Shape;1018;g38641e333e9_1_1840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0008 - Temperature Converter -</a:t>
            </a:r>
            <a:r>
              <a:rPr lang="en" sz="1900"/>
              <a:t> convert temperature from Celsius to Fahrenheit.</a:t>
            </a:r>
            <a:endParaRPr sz="1900"/>
          </a:p>
        </p:txBody>
      </p:sp>
      <p:pic>
        <p:nvPicPr>
          <p:cNvPr id="1019" name="Google Shape;1019;g38641e333e9_1_18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63" y="2571750"/>
            <a:ext cx="5055375" cy="1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8641e333e9_1_18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5" name="Google Shape;1025;g38641e333e9_1_1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450"/>
            <a:ext cx="9144000" cy="290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8641e333e9_1_18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g38641e333e9_1_1852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- 0009</a:t>
            </a:r>
            <a:endParaRPr sz="3300"/>
          </a:p>
        </p:txBody>
      </p:sp>
      <p:sp>
        <p:nvSpPr>
          <p:cNvPr id="1032" name="Google Shape;1032;g38641e333e9_1_1852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0009 - Interest Calculator </a:t>
            </a:r>
            <a:r>
              <a:rPr lang="en" sz="1900"/>
              <a:t>- use SI = (Principal × Rate × Time) / 100</a:t>
            </a:r>
            <a:endParaRPr sz="1900"/>
          </a:p>
        </p:txBody>
      </p:sp>
      <p:pic>
        <p:nvPicPr>
          <p:cNvPr id="1033" name="Google Shape;1033;g38641e333e9_1_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63" y="2507000"/>
            <a:ext cx="5272375" cy="20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8641e333e9_1_185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9" name="Google Shape;1039;g38641e333e9_1_1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6338"/>
            <a:ext cx="9143999" cy="379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8641e333e9_1_18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g38641e333e9_1_1864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- 00010</a:t>
            </a:r>
            <a:endParaRPr sz="3300"/>
          </a:p>
        </p:txBody>
      </p:sp>
      <p:sp>
        <p:nvSpPr>
          <p:cNvPr id="1046" name="Google Shape;1046;g38641e333e9_1_1864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0010 - Number Guessing </a:t>
            </a:r>
            <a:r>
              <a:rPr lang="en" sz="1900"/>
              <a:t>- computer has a fixed secret number, and the user tries to guess it.</a:t>
            </a:r>
            <a:endParaRPr sz="1900"/>
          </a:p>
        </p:txBody>
      </p:sp>
      <p:pic>
        <p:nvPicPr>
          <p:cNvPr id="1047" name="Google Shape;1047;g38641e333e9_1_1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00" y="2571750"/>
            <a:ext cx="5771700" cy="18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8641e333e9_1_187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g38641e333e9_1_1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325"/>
            <a:ext cx="9143999" cy="406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8641e333e9_1_187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g38641e333e9_1_1876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- 0011</a:t>
            </a:r>
            <a:endParaRPr sz="3300"/>
          </a:p>
        </p:txBody>
      </p:sp>
      <p:sp>
        <p:nvSpPr>
          <p:cNvPr id="1060" name="Google Shape;1060;g38641e333e9_1_1876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0011 - Triangle Pattern - </a:t>
            </a:r>
            <a:r>
              <a:rPr lang="en" sz="1900"/>
              <a:t>prints a right-angled triangle of stars. </a:t>
            </a:r>
            <a:endParaRPr sz="1900"/>
          </a:p>
        </p:txBody>
      </p:sp>
      <p:pic>
        <p:nvPicPr>
          <p:cNvPr id="1061" name="Google Shape;1061;g38641e333e9_1_1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16" y="2408200"/>
            <a:ext cx="4333275" cy="24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8641e333e9_1_18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7" name="Google Shape;1067;g38641e333e9_1_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8000"/>
            <a:ext cx="9144001" cy="34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8641e333e9_1_188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g38641e333e9_1_1888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- 0012</a:t>
            </a:r>
            <a:endParaRPr sz="3300"/>
          </a:p>
        </p:txBody>
      </p:sp>
      <p:sp>
        <p:nvSpPr>
          <p:cNvPr id="1074" name="Google Shape;1074;g38641e333e9_1_1888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0012 - Reverse an Array - </a:t>
            </a:r>
            <a:r>
              <a:rPr lang="en" sz="1900"/>
              <a:t>takes n numbers into an array and prints the array in reverse order.</a:t>
            </a:r>
            <a:endParaRPr sz="1900"/>
          </a:p>
        </p:txBody>
      </p:sp>
      <p:pic>
        <p:nvPicPr>
          <p:cNvPr id="1075" name="Google Shape;1075;g38641e333e9_1_1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25" y="2408200"/>
            <a:ext cx="5004500" cy="2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8641e333e9_1_18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1" name="Google Shape;1081;g38641e333e9_1_1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25" y="0"/>
            <a:ext cx="7710200" cy="53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8641e333e9_1_17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g38641e333e9_1_1744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IMPORTANT </a:t>
            </a:r>
            <a:endParaRPr sz="3300"/>
          </a:p>
        </p:txBody>
      </p:sp>
      <p:sp>
        <p:nvSpPr>
          <p:cNvPr id="899" name="Google Shape;899;g38641e333e9_1_1744"/>
          <p:cNvSpPr txBox="1"/>
          <p:nvPr>
            <p:ph idx="4294967295" type="title"/>
          </p:nvPr>
        </p:nvSpPr>
        <p:spPr>
          <a:xfrm>
            <a:off x="284550" y="1492300"/>
            <a:ext cx="7467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All tasks and solutions presented in this course are meant to be actively practiced.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Students are highly encouraged to experiment, improve, and build upon the provided solutions.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Learning is best achieved through hands-on practice, curiosity, and creativity…</a:t>
            </a:r>
            <a:endParaRPr b="1" sz="1900"/>
          </a:p>
          <a:p>
            <a:pPr indent="0" lvl="0" marL="502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Lato Light"/>
                <a:ea typeface="Lato Light"/>
                <a:cs typeface="Lato Light"/>
                <a:sym typeface="Lato Light"/>
              </a:rPr>
              <a:t>Your Instructor,</a:t>
            </a:r>
            <a:endParaRPr i="1" sz="1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502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Lato Light"/>
                <a:ea typeface="Lato Light"/>
                <a:cs typeface="Lato Light"/>
                <a:sym typeface="Lato Light"/>
              </a:rPr>
              <a:t>Mirlan Nurbekov</a:t>
            </a:r>
            <a:endParaRPr b="1"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8641e333e9_1_19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g38641e333e9_1_1900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- 0013</a:t>
            </a:r>
            <a:endParaRPr sz="3300"/>
          </a:p>
        </p:txBody>
      </p:sp>
      <p:sp>
        <p:nvSpPr>
          <p:cNvPr id="1088" name="Google Shape;1088;g38641e333e9_1_1900"/>
          <p:cNvSpPr txBox="1"/>
          <p:nvPr>
            <p:ph idx="4294967295" type="title"/>
          </p:nvPr>
        </p:nvSpPr>
        <p:spPr>
          <a:xfrm>
            <a:off x="284550" y="1492300"/>
            <a:ext cx="736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0013 - Find Second Largest Number in Array</a:t>
            </a:r>
            <a:endParaRPr sz="1900"/>
          </a:p>
        </p:txBody>
      </p:sp>
      <p:pic>
        <p:nvPicPr>
          <p:cNvPr id="1089" name="Google Shape;1089;g38641e333e9_1_1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5" y="2081525"/>
            <a:ext cx="4327432" cy="26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8641e333e9_1_19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5" name="Google Shape;1095;g38641e333e9_1_1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8641e333e9_1_19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g38641e333e9_1_1912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- 0014</a:t>
            </a:r>
            <a:endParaRPr sz="3300"/>
          </a:p>
        </p:txBody>
      </p:sp>
      <p:sp>
        <p:nvSpPr>
          <p:cNvPr id="1102" name="Google Shape;1102;g38641e333e9_1_1912"/>
          <p:cNvSpPr txBox="1"/>
          <p:nvPr>
            <p:ph idx="4294967295" type="title"/>
          </p:nvPr>
        </p:nvSpPr>
        <p:spPr>
          <a:xfrm>
            <a:off x="284550" y="1492300"/>
            <a:ext cx="736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0014 - Check if Array is Sorted - </a:t>
            </a:r>
            <a:r>
              <a:rPr lang="en" sz="1900"/>
              <a:t>check whether an array of numbers is sorted in ascending order</a:t>
            </a:r>
            <a:endParaRPr sz="1900"/>
          </a:p>
        </p:txBody>
      </p:sp>
      <p:pic>
        <p:nvPicPr>
          <p:cNvPr id="1103" name="Google Shape;1103;g38641e333e9_1_1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475" y="2408200"/>
            <a:ext cx="4843750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8641e333e9_1_19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9" name="Google Shape;1109;g38641e333e9_1_1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00" y="0"/>
            <a:ext cx="7034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8641e333e9_1_19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g38641e333e9_1_1924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- 0014 - detailed</a:t>
            </a:r>
            <a:endParaRPr sz="3300"/>
          </a:p>
        </p:txBody>
      </p:sp>
      <p:sp>
        <p:nvSpPr>
          <p:cNvPr id="1116" name="Google Shape;1116;g38641e333e9_1_1924"/>
          <p:cNvSpPr txBox="1"/>
          <p:nvPr>
            <p:ph idx="4294967295" type="title"/>
          </p:nvPr>
        </p:nvSpPr>
        <p:spPr>
          <a:xfrm>
            <a:off x="284550" y="1492300"/>
            <a:ext cx="73638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Algorithm involved: Linear search / traversal algorithm for order checking.</a:t>
            </a:r>
            <a:br>
              <a:rPr b="1" lang="en" sz="1900"/>
            </a:br>
            <a:r>
              <a:rPr b="1" lang="en" sz="1900"/>
              <a:t>Iterative traversal (a simple O(n) algorithm). It introduces logical decision-making and loop-based checking — core elements of algorithmic thinking.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8641e333e9_1_19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g38641e333e9_1_1930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- 0014 - detailed</a:t>
            </a:r>
            <a:endParaRPr sz="3300"/>
          </a:p>
        </p:txBody>
      </p:sp>
      <p:pic>
        <p:nvPicPr>
          <p:cNvPr id="1123" name="Google Shape;1123;g38641e333e9_1_1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550"/>
            <a:ext cx="9144001" cy="25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8641e333e9_1_19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9" name="Google Shape;1129;g38641e333e9_1_1936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- 0015</a:t>
            </a:r>
            <a:endParaRPr sz="3300"/>
          </a:p>
        </p:txBody>
      </p:sp>
      <p:sp>
        <p:nvSpPr>
          <p:cNvPr id="1130" name="Google Shape;1130;g38641e333e9_1_1936"/>
          <p:cNvSpPr txBox="1"/>
          <p:nvPr>
            <p:ph idx="4294967295" type="title"/>
          </p:nvPr>
        </p:nvSpPr>
        <p:spPr>
          <a:xfrm>
            <a:off x="284550" y="1492300"/>
            <a:ext cx="7363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0015 - Sum of Even and Odd Numbers in Array - </a:t>
            </a:r>
            <a:r>
              <a:rPr lang="en" sz="1900"/>
              <a:t>calculates the sum of even numbers and the sum of odd numbers in an array</a:t>
            </a:r>
            <a:endParaRPr sz="1900"/>
          </a:p>
        </p:txBody>
      </p:sp>
      <p:pic>
        <p:nvPicPr>
          <p:cNvPr id="1131" name="Google Shape;1131;g38641e333e9_1_1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26" y="2753050"/>
            <a:ext cx="4201250" cy="2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8641e333e9_1_19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7" name="Google Shape;1137;g38641e333e9_1_1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775"/>
            <a:ext cx="9143999" cy="452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8641e333e9_1_19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g38641e333e9_1_1948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- 0015 - detailed</a:t>
            </a:r>
            <a:endParaRPr b="1" sz="3300"/>
          </a:p>
        </p:txBody>
      </p:sp>
      <p:sp>
        <p:nvSpPr>
          <p:cNvPr id="1144" name="Google Shape;1144;g38641e333e9_1_1948"/>
          <p:cNvSpPr txBox="1"/>
          <p:nvPr>
            <p:ph idx="4294967295" type="title"/>
          </p:nvPr>
        </p:nvSpPr>
        <p:spPr>
          <a:xfrm>
            <a:off x="284550" y="1492300"/>
            <a:ext cx="7363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Algorithm: Categorization and Accumulation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This program uses a simple linear traversal algorithm to go through all elements in the array and separate numbers into two categories — even and odd — while accumulating their sums.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8641e333e9_1_19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0" name="Google Shape;1150;g38641e333e9_1_1954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- 0015 - detailed</a:t>
            </a:r>
            <a:endParaRPr b="1" sz="3300"/>
          </a:p>
        </p:txBody>
      </p:sp>
      <p:pic>
        <p:nvPicPr>
          <p:cNvPr id="1151" name="Google Shape;1151;g38641e333e9_1_1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9388"/>
            <a:ext cx="9144000" cy="288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9cbb3963e1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g39cbb3963e1_0_0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- 0000</a:t>
            </a:r>
            <a:endParaRPr sz="3300"/>
          </a:p>
        </p:txBody>
      </p:sp>
      <p:sp>
        <p:nvSpPr>
          <p:cNvPr id="906" name="Google Shape;906;g39cbb3963e1_0_0"/>
          <p:cNvSpPr txBox="1"/>
          <p:nvPr>
            <p:ph idx="4294967295" type="title"/>
          </p:nvPr>
        </p:nvSpPr>
        <p:spPr>
          <a:xfrm>
            <a:off x="284550" y="1492300"/>
            <a:ext cx="746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0000 - Hello World</a:t>
            </a:r>
            <a:r>
              <a:rPr lang="en" sz="1900"/>
              <a:t> – Print “Hello, AlaToo!”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07" name="Google Shape;907;g39cbb3963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00" y="2571750"/>
            <a:ext cx="6149875" cy="14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8641e333e9_1_23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g38641e333e9_1_2391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- 0016</a:t>
            </a:r>
            <a:endParaRPr sz="3300"/>
          </a:p>
        </p:txBody>
      </p:sp>
      <p:sp>
        <p:nvSpPr>
          <p:cNvPr id="1158" name="Google Shape;1158;g38641e333e9_1_2391"/>
          <p:cNvSpPr txBox="1"/>
          <p:nvPr>
            <p:ph idx="4294967295" type="title"/>
          </p:nvPr>
        </p:nvSpPr>
        <p:spPr>
          <a:xfrm>
            <a:off x="150600" y="1277975"/>
            <a:ext cx="76017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0016 - </a:t>
            </a:r>
            <a:r>
              <a:rPr lang="en" sz="1700"/>
              <a:t>Write a program that reads n integers from the user, stores them in an array, and finds both the maximum (largest) and minimum (smallest) numbers. Your program should: ask the user to enter how many elements (n) they want to input tnen read n integers and store them in an array.Compare each element to find the largest and smallest numbers.Display the maximum and minimum values at the end.</a:t>
            </a:r>
            <a:endParaRPr b="1" sz="1800"/>
          </a:p>
        </p:txBody>
      </p:sp>
      <p:pic>
        <p:nvPicPr>
          <p:cNvPr id="1159" name="Google Shape;1159;g38641e333e9_1_2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288" y="3660838"/>
            <a:ext cx="22764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8641e333e9_1_239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5" name="Google Shape;1165;g38641e333e9_1_2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13" y="3138"/>
            <a:ext cx="6432387" cy="51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8641e333e9_1_24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g38641e333e9_1_2403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- 0017</a:t>
            </a:r>
            <a:endParaRPr sz="3300"/>
          </a:p>
        </p:txBody>
      </p:sp>
      <p:sp>
        <p:nvSpPr>
          <p:cNvPr id="1172" name="Google Shape;1172;g38641e333e9_1_2403"/>
          <p:cNvSpPr txBox="1"/>
          <p:nvPr>
            <p:ph idx="4294967295" type="title"/>
          </p:nvPr>
        </p:nvSpPr>
        <p:spPr>
          <a:xfrm>
            <a:off x="150600" y="1277975"/>
            <a:ext cx="76017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0017 - </a:t>
            </a:r>
            <a:r>
              <a:rPr lang="en" sz="1700"/>
              <a:t>Write a program that reads n integers from the user, stores them in an array, and finds both the second largest (second maximum) and second smallest (second minimum) numbers.</a:t>
            </a:r>
            <a:endParaRPr b="1" sz="1800"/>
          </a:p>
        </p:txBody>
      </p:sp>
      <p:pic>
        <p:nvPicPr>
          <p:cNvPr id="1173" name="Google Shape;1173;g38641e333e9_1_2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13" y="2532575"/>
            <a:ext cx="3129275" cy="24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8641e333e9_1_24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9" name="Google Shape;1179;g38641e333e9_1_2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800" y="0"/>
            <a:ext cx="6156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8641e333e9_1_24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g38641e333e9_1_2415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- 0018</a:t>
            </a:r>
            <a:endParaRPr sz="3300"/>
          </a:p>
        </p:txBody>
      </p:sp>
      <p:sp>
        <p:nvSpPr>
          <p:cNvPr id="1186" name="Google Shape;1186;g38641e333e9_1_2415"/>
          <p:cNvSpPr txBox="1"/>
          <p:nvPr>
            <p:ph idx="4294967295" type="title"/>
          </p:nvPr>
        </p:nvSpPr>
        <p:spPr>
          <a:xfrm>
            <a:off x="150600" y="1277975"/>
            <a:ext cx="7601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0018 - </a:t>
            </a:r>
            <a:r>
              <a:rPr lang="en" sz="1600"/>
              <a:t>Write a program that reads n integers from the user, stores them in an array, and finds the number that appears most frequently — also known as the mode. If more than one number has the same highest frequency, the program should display the larger number.</a:t>
            </a:r>
            <a:endParaRPr sz="1600"/>
          </a:p>
        </p:txBody>
      </p:sp>
      <p:pic>
        <p:nvPicPr>
          <p:cNvPr id="1187" name="Google Shape;1187;g38641e333e9_1_2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48" y="2863475"/>
            <a:ext cx="4457003" cy="2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8641e333e9_1_24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3" name="Google Shape;1193;g38641e333e9_1_2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0"/>
            <a:ext cx="69943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8641e333e9_1_24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g38641e333e9_1_2427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- 0019</a:t>
            </a:r>
            <a:endParaRPr sz="3300"/>
          </a:p>
        </p:txBody>
      </p:sp>
      <p:sp>
        <p:nvSpPr>
          <p:cNvPr id="1200" name="Google Shape;1200;g38641e333e9_1_2427"/>
          <p:cNvSpPr txBox="1"/>
          <p:nvPr>
            <p:ph idx="4294967295" type="title"/>
          </p:nvPr>
        </p:nvSpPr>
        <p:spPr>
          <a:xfrm>
            <a:off x="150600" y="1277975"/>
            <a:ext cx="7601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500"/>
              <a:t>0019 - </a:t>
            </a:r>
            <a:r>
              <a:rPr lang="en" sz="1500"/>
              <a:t>Write a program that reads n integers from the user, stores them in an array, and determines the length of the longest increasing consecutive subsequence in the array. A consecutive subsequence means numbers that follow each other in the array and increase one after another.</a:t>
            </a:r>
            <a:endParaRPr sz="1500"/>
          </a:p>
        </p:txBody>
      </p:sp>
      <p:pic>
        <p:nvPicPr>
          <p:cNvPr id="1201" name="Google Shape;1201;g38641e333e9_1_2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38" y="2732675"/>
            <a:ext cx="50006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8641e333e9_1_24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7" name="Google Shape;1207;g38641e333e9_1_2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" y="33488"/>
            <a:ext cx="7645800" cy="50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8641e333e9_1_24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g38641e333e9_1_2439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- 0020</a:t>
            </a:r>
            <a:endParaRPr sz="3300"/>
          </a:p>
        </p:txBody>
      </p:sp>
      <p:sp>
        <p:nvSpPr>
          <p:cNvPr id="1214" name="Google Shape;1214;g38641e333e9_1_2439"/>
          <p:cNvSpPr txBox="1"/>
          <p:nvPr>
            <p:ph idx="4294967295" type="title"/>
          </p:nvPr>
        </p:nvSpPr>
        <p:spPr>
          <a:xfrm>
            <a:off x="150600" y="1277975"/>
            <a:ext cx="760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0020 - </a:t>
            </a:r>
            <a:r>
              <a:rPr lang="en" sz="1800"/>
              <a:t>Write a Java program that reads n integers from the user, stores them in an array, and determines the length of the longest decreasing consecutive subsequence in the array</a:t>
            </a:r>
            <a:r>
              <a:rPr b="1" lang="en" sz="1800"/>
              <a:t>. </a:t>
            </a:r>
            <a:endParaRPr sz="1800"/>
          </a:p>
        </p:txBody>
      </p:sp>
      <p:pic>
        <p:nvPicPr>
          <p:cNvPr id="1215" name="Google Shape;1215;g38641e333e9_1_2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88" y="2709975"/>
            <a:ext cx="5953625" cy="21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8641e333e9_1_24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1" name="Google Shape;1221;g38641e333e9_1_2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8" y="0"/>
            <a:ext cx="80445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8641e333e9_1_17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" name="Google Shape;913;g38641e333e9_1_1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" y="1143600"/>
            <a:ext cx="8870850" cy="274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8641e333e9_1_24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7" name="Google Shape;1227;g38641e333e9_1_2451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- 0021</a:t>
            </a:r>
            <a:endParaRPr sz="3300"/>
          </a:p>
        </p:txBody>
      </p:sp>
      <p:sp>
        <p:nvSpPr>
          <p:cNvPr id="1228" name="Google Shape;1228;g38641e333e9_1_2451"/>
          <p:cNvSpPr txBox="1"/>
          <p:nvPr>
            <p:ph idx="4294967295" type="title"/>
          </p:nvPr>
        </p:nvSpPr>
        <p:spPr>
          <a:xfrm>
            <a:off x="150600" y="1277975"/>
            <a:ext cx="7601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0021 - </a:t>
            </a:r>
            <a:r>
              <a:rPr lang="en" sz="1800"/>
              <a:t>Write a Java program that reads 10 integers from the user, stores them in an array, and checks if there is any arithmetic or geometric pattern among them.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Arithmetic sequence is when each number differs from the previous by the same amount.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Geometric sequence, when each number is multiplied by the same factor to get the next number.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8641e333e9_1_24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4" name="Google Shape;1234;g38641e333e9_1_2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475" y="709900"/>
            <a:ext cx="2982525" cy="35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g38641e333e9_1_2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9900"/>
            <a:ext cx="3589725" cy="3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38641e333e9_1_24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475" y="709900"/>
            <a:ext cx="3520675" cy="3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8641e333e9_1_24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2" name="Google Shape;1242;g38641e333e9_1_2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940" y="0"/>
            <a:ext cx="58999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8641e333e9_1_246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8" name="Google Shape;1248;g38641e333e9_1_2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3"/>
            <a:ext cx="665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8641e333e9_1_175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" name="Google Shape;919;g38641e333e9_1_1756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- 0001</a:t>
            </a:r>
            <a:endParaRPr sz="3300"/>
          </a:p>
        </p:txBody>
      </p:sp>
      <p:sp>
        <p:nvSpPr>
          <p:cNvPr id="920" name="Google Shape;920;g38641e333e9_1_1756"/>
          <p:cNvSpPr txBox="1"/>
          <p:nvPr>
            <p:ph idx="4294967295" type="title"/>
          </p:nvPr>
        </p:nvSpPr>
        <p:spPr>
          <a:xfrm>
            <a:off x="284550" y="1492300"/>
            <a:ext cx="746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0001 - User Input</a:t>
            </a:r>
            <a:r>
              <a:rPr lang="en" sz="1900"/>
              <a:t> – Ask for name and age, then print them back.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21" name="Google Shape;921;g38641e333e9_1_1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00" y="2426525"/>
            <a:ext cx="5109375" cy="21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8641e333e9_1_17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g38641e333e9_1_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900"/>
            <a:ext cx="9144001" cy="45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8641e333e9_1_17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3" name="Google Shape;933;g38641e333e9_1_1768"/>
          <p:cNvSpPr txBox="1"/>
          <p:nvPr>
            <p:ph type="title"/>
          </p:nvPr>
        </p:nvSpPr>
        <p:spPr>
          <a:xfrm>
            <a:off x="284550" y="-68250"/>
            <a:ext cx="7467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Task - 0002</a:t>
            </a:r>
            <a:endParaRPr sz="3300"/>
          </a:p>
        </p:txBody>
      </p:sp>
      <p:sp>
        <p:nvSpPr>
          <p:cNvPr id="934" name="Google Shape;934;g38641e333e9_1_1768"/>
          <p:cNvSpPr txBox="1"/>
          <p:nvPr>
            <p:ph idx="4294967295" type="title"/>
          </p:nvPr>
        </p:nvSpPr>
        <p:spPr>
          <a:xfrm>
            <a:off x="284550" y="1492300"/>
            <a:ext cx="7467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0002 - Simple Calculator –</a:t>
            </a:r>
            <a:r>
              <a:rPr lang="en" sz="1900"/>
              <a:t> Input two numbers, print sum.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35" name="Google Shape;935;g38641e333e9_1_1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25" y="2408200"/>
            <a:ext cx="5680775" cy="18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8641e333e9_1_177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1" name="Google Shape;941;g38641e333e9_1_1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50"/>
            <a:ext cx="9144000" cy="4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